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11879263" cy="82804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08">
          <p15:clr>
            <a:srgbClr val="A4A3A4"/>
          </p15:clr>
        </p15:guide>
        <p15:guide id="2" pos="37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290" y="42"/>
      </p:cViewPr>
      <p:guideLst>
        <p:guide orient="horz" pos="2608"/>
        <p:guide pos="37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93640" y="330120"/>
            <a:ext cx="10690920" cy="1382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93640" y="1937520"/>
            <a:ext cx="10690920" cy="2290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93640" y="4445640"/>
            <a:ext cx="10690920" cy="2290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93640" y="330120"/>
            <a:ext cx="10690920" cy="1382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93640" y="1937520"/>
            <a:ext cx="5217120" cy="2290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72120" y="1937520"/>
            <a:ext cx="5217120" cy="2290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93640" y="4445640"/>
            <a:ext cx="5217120" cy="2290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072120" y="4445640"/>
            <a:ext cx="5217120" cy="2290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93640" y="330120"/>
            <a:ext cx="10690920" cy="1382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93640" y="1937520"/>
            <a:ext cx="3442320" cy="2290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208400" y="1937520"/>
            <a:ext cx="3442320" cy="2290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7823160" y="1937520"/>
            <a:ext cx="3442320" cy="2290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93640" y="4445640"/>
            <a:ext cx="3442320" cy="2290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208400" y="4445640"/>
            <a:ext cx="3442320" cy="2290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7823160" y="4445640"/>
            <a:ext cx="3442320" cy="2290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93640" y="330120"/>
            <a:ext cx="10690920" cy="1382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93640" y="1937520"/>
            <a:ext cx="10690920" cy="4802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93640" y="330120"/>
            <a:ext cx="10690920" cy="1382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93640" y="1937520"/>
            <a:ext cx="10690920" cy="480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93640" y="330120"/>
            <a:ext cx="10690920" cy="1382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93640" y="1937520"/>
            <a:ext cx="5217120" cy="480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072120" y="1937520"/>
            <a:ext cx="5217120" cy="480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93640" y="330120"/>
            <a:ext cx="10690920" cy="1382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93640" y="330120"/>
            <a:ext cx="10690920" cy="6409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93640" y="330120"/>
            <a:ext cx="10690920" cy="1382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93640" y="1937520"/>
            <a:ext cx="5217120" cy="2290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072120" y="1937520"/>
            <a:ext cx="5217120" cy="480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93640" y="4445640"/>
            <a:ext cx="5217120" cy="2290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93640" y="330120"/>
            <a:ext cx="10690920" cy="1382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93640" y="1937520"/>
            <a:ext cx="5217120" cy="480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072120" y="1937520"/>
            <a:ext cx="5217120" cy="2290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072120" y="4445640"/>
            <a:ext cx="5217120" cy="2290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93640" y="330120"/>
            <a:ext cx="10690920" cy="1382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93640" y="1937520"/>
            <a:ext cx="5217120" cy="2290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072120" y="1937520"/>
            <a:ext cx="5217120" cy="2290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93640" y="4445640"/>
            <a:ext cx="10690920" cy="2290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93640" y="330120"/>
            <a:ext cx="10690920" cy="1382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93640" y="1937520"/>
            <a:ext cx="10690920" cy="480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stomShape 2"/>
          <p:cNvSpPr/>
          <p:nvPr/>
        </p:nvSpPr>
        <p:spPr>
          <a:xfrm rot="10800000">
            <a:off x="343" y="6545200"/>
            <a:ext cx="11878920" cy="1735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2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" name="CustomShape 2"/>
          <p:cNvSpPr/>
          <p:nvPr/>
        </p:nvSpPr>
        <p:spPr>
          <a:xfrm>
            <a:off x="8027280" y="6760440"/>
            <a:ext cx="3670920" cy="134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ru-RU" sz="2200" b="1" strike="noStrike" spc="123" dirty="0">
                <a:solidFill>
                  <a:srgbClr val="FFFFFF"/>
                </a:solidFill>
                <a:latin typeface="Arial Black"/>
                <a:ea typeface="DejaVu Sans"/>
              </a:rPr>
              <a:t>ЗАКЛЮЧАЙ КОНТРАКТ</a:t>
            </a:r>
            <a:endParaRPr lang="ru-RU" sz="2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200" b="1" strike="noStrike" spc="123" dirty="0">
                <a:solidFill>
                  <a:srgbClr val="FFFFFF"/>
                </a:solidFill>
                <a:latin typeface="Arial Black"/>
                <a:ea typeface="DejaVu Sans"/>
              </a:rPr>
              <a:t>О ПРЕБЫВАНИИ </a:t>
            </a:r>
            <a:endParaRPr lang="ru-RU" sz="2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200" b="1" strike="noStrike" spc="123" dirty="0">
                <a:solidFill>
                  <a:srgbClr val="FFFFFF"/>
                </a:solidFill>
                <a:latin typeface="Arial Black"/>
                <a:ea typeface="DejaVu Sans"/>
              </a:rPr>
              <a:t>В РЕЗЕРВЕ</a:t>
            </a:r>
            <a:endParaRPr lang="ru-RU" sz="2200" b="0" strike="noStrike" spc="-1" dirty="0">
              <a:latin typeface="Arial"/>
            </a:endParaRPr>
          </a:p>
        </p:txBody>
      </p:sp>
      <p:sp>
        <p:nvSpPr>
          <p:cNvPr id="40" name="CustomShape 3"/>
          <p:cNvSpPr/>
          <p:nvPr/>
        </p:nvSpPr>
        <p:spPr>
          <a:xfrm>
            <a:off x="8170920" y="4528072"/>
            <a:ext cx="3527280" cy="160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10000"/>
              </a:lnSpc>
            </a:pPr>
            <a:r>
              <a:rPr lang="ru-RU" sz="3200" b="1" strike="noStrike" spc="-1" dirty="0">
                <a:solidFill>
                  <a:srgbClr val="D30000"/>
                </a:solidFill>
                <a:latin typeface="Arial Black"/>
                <a:ea typeface="DejaVu Sans"/>
              </a:rPr>
              <a:t>ТВОЙ ПРАВИЛЬНЫЙ ВЫБОР</a:t>
            </a:r>
            <a:endParaRPr lang="ru-RU" sz="3200" b="0" strike="noStrike" spc="-1" dirty="0">
              <a:latin typeface="Arial"/>
            </a:endParaRPr>
          </a:p>
        </p:txBody>
      </p:sp>
      <p:pic>
        <p:nvPicPr>
          <p:cNvPr id="42" name="Picture 38"/>
          <p:cNvPicPr/>
          <p:nvPr/>
        </p:nvPicPr>
        <p:blipFill>
          <a:blip r:embed="rId2" cstate="print"/>
          <a:stretch/>
        </p:blipFill>
        <p:spPr>
          <a:xfrm>
            <a:off x="8050320" y="121680"/>
            <a:ext cx="1438920" cy="1438920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3" name="CustomShape 4"/>
          <p:cNvSpPr/>
          <p:nvPr/>
        </p:nvSpPr>
        <p:spPr>
          <a:xfrm>
            <a:off x="3844080" y="6984000"/>
            <a:ext cx="4189680" cy="66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ru-RU" sz="2200" b="1" strike="noStrike" spc="-1">
                <a:solidFill>
                  <a:srgbClr val="FFFFFF"/>
                </a:solidFill>
                <a:latin typeface="Arial Black"/>
                <a:ea typeface="DejaVu Sans"/>
              </a:rPr>
              <a:t>ДОСТОЙНЫЙ ВЫБОР </a:t>
            </a:r>
            <a:endParaRPr lang="ru-RU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200" b="1" strike="noStrike" spc="-1">
                <a:solidFill>
                  <a:srgbClr val="FFFFFF"/>
                </a:solidFill>
                <a:latin typeface="Arial Black"/>
                <a:ea typeface="DejaVu Sans"/>
              </a:rPr>
              <a:t>ПАТРИОТА РОССИИ!</a:t>
            </a:r>
            <a:endParaRPr lang="ru-RU" sz="2200" b="0" strike="noStrike" spc="-1">
              <a:latin typeface="Arial"/>
            </a:endParaRPr>
          </a:p>
        </p:txBody>
      </p:sp>
      <p:pic>
        <p:nvPicPr>
          <p:cNvPr id="44" name="Picture 46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 t="22539"/>
          <a:stretch/>
        </p:blipFill>
        <p:spPr>
          <a:xfrm>
            <a:off x="320400" y="6984360"/>
            <a:ext cx="3238920" cy="1672200"/>
          </a:xfrm>
          <a:prstGeom prst="rect">
            <a:avLst/>
          </a:prstGeom>
          <a:ln>
            <a:noFill/>
          </a:ln>
        </p:spPr>
      </p:pic>
      <p:sp>
        <p:nvSpPr>
          <p:cNvPr id="48" name="CustomShape 7"/>
          <p:cNvSpPr/>
          <p:nvPr/>
        </p:nvSpPr>
        <p:spPr>
          <a:xfrm>
            <a:off x="9811440" y="142920"/>
            <a:ext cx="1799280" cy="125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15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PT Astra Sans"/>
                <a:ea typeface="DejaVu Sans"/>
              </a:rPr>
              <a:t>Боевой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PT Astra Sans"/>
                <a:ea typeface="DejaVu Sans"/>
              </a:rPr>
              <a:t>Армейский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PT Astra Sans"/>
                <a:ea typeface="DejaVu Sans"/>
              </a:rPr>
              <a:t>Резерв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PT Astra Sans"/>
                <a:ea typeface="DejaVu Sans"/>
              </a:rPr>
              <a:t>Страны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5" name="CustomShape 1"/>
          <p:cNvSpPr/>
          <p:nvPr/>
        </p:nvSpPr>
        <p:spPr>
          <a:xfrm rot="10800000" flipV="1">
            <a:off x="343" y="0"/>
            <a:ext cx="11878920" cy="1735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2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" name="TextBox 15"/>
          <p:cNvSpPr txBox="1"/>
          <p:nvPr/>
        </p:nvSpPr>
        <p:spPr>
          <a:xfrm>
            <a:off x="2051199" y="251768"/>
            <a:ext cx="8395895" cy="1008112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2200" b="1" spc="-1" dirty="0">
                <a:solidFill>
                  <a:srgbClr val="000000"/>
                </a:solidFill>
                <a:latin typeface="PT Astra Serif"/>
              </a:rPr>
              <a:t>Товарищи воины-кубанцы </a:t>
            </a:r>
            <a:endParaRPr lang="ru-RU" sz="2200" spc="-1" dirty="0"/>
          </a:p>
          <a:p>
            <a:pPr algn="ctr">
              <a:lnSpc>
                <a:spcPct val="100000"/>
              </a:lnSpc>
            </a:pPr>
            <a:r>
              <a:rPr lang="ru-RU" sz="2200" b="1" spc="-1" dirty="0">
                <a:solidFill>
                  <a:srgbClr val="000000"/>
                </a:solidFill>
                <a:latin typeface="PT Astra Serif"/>
              </a:rPr>
              <a:t>(офицеры, прапорщики, мичманы, сержанты, </a:t>
            </a:r>
            <a:endParaRPr lang="ru-RU" sz="2200" spc="-1" dirty="0"/>
          </a:p>
          <a:p>
            <a:pPr algn="ctr">
              <a:lnSpc>
                <a:spcPct val="100000"/>
              </a:lnSpc>
            </a:pPr>
            <a:r>
              <a:rPr lang="ru-RU" sz="2200" b="1" spc="-1" dirty="0">
                <a:solidFill>
                  <a:srgbClr val="000000"/>
                </a:solidFill>
                <a:latin typeface="PT Astra Serif"/>
              </a:rPr>
              <a:t>солдаты и матросы запаса)</a:t>
            </a:r>
            <a:endParaRPr lang="ru-RU" sz="2200" b="1" spc="-5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Picture 12"/>
          <p:cNvPicPr/>
          <p:nvPr/>
        </p:nvPicPr>
        <p:blipFill>
          <a:blip r:embed="rId5" cstate="print"/>
          <a:srcRect l="2210" r="1985" b="23374"/>
          <a:stretch/>
        </p:blipFill>
        <p:spPr>
          <a:xfrm>
            <a:off x="5179680" y="1920715"/>
            <a:ext cx="2991240" cy="3887280"/>
          </a:xfrm>
          <a:prstGeom prst="rect">
            <a:avLst/>
          </a:prstGeom>
          <a:ln>
            <a:noFill/>
          </a:ln>
          <a:effectLst>
            <a:glow rad="38100">
              <a:schemeClr val="accent6">
                <a:lumMod val="60000"/>
                <a:lumOff val="40000"/>
                <a:alpha val="40000"/>
              </a:schemeClr>
            </a:glow>
            <a:innerShdw blurRad="63500" dist="50800" dir="18900000">
              <a:srgbClr val="000000">
                <a:alpha val="50000"/>
              </a:srgbClr>
            </a:innerShdw>
          </a:effectLst>
        </p:spPr>
      </p:pic>
      <p:sp>
        <p:nvSpPr>
          <p:cNvPr id="17" name="TextBox 16"/>
          <p:cNvSpPr txBox="1"/>
          <p:nvPr/>
        </p:nvSpPr>
        <p:spPr>
          <a:xfrm>
            <a:off x="342" y="1735200"/>
            <a:ext cx="5111658" cy="4809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1500" b="1" spc="-1" dirty="0">
                <a:solidFill>
                  <a:srgbClr val="000000"/>
                </a:solidFill>
                <a:latin typeface="PT Astra Serif"/>
              </a:rPr>
              <a:t>Сейчас от Вас требуется глубокая преданность </a:t>
            </a:r>
            <a:endParaRPr lang="ru-RU" sz="1500" b="1" spc="-1" dirty="0"/>
          </a:p>
          <a:p>
            <a:pPr algn="ctr">
              <a:lnSpc>
                <a:spcPct val="100000"/>
              </a:lnSpc>
            </a:pPr>
            <a:r>
              <a:rPr lang="ru-RU" sz="1500" b="1" spc="-1" dirty="0">
                <a:solidFill>
                  <a:srgbClr val="000000"/>
                </a:solidFill>
                <a:latin typeface="PT Astra Serif"/>
              </a:rPr>
              <a:t>и любовь к Родине и Краю в котором Вы живете, </a:t>
            </a:r>
            <a:endParaRPr lang="ru-RU" sz="1500" b="1" spc="-1" dirty="0"/>
          </a:p>
          <a:p>
            <a:pPr algn="ctr">
              <a:lnSpc>
                <a:spcPct val="100000"/>
              </a:lnSpc>
            </a:pPr>
            <a:r>
              <a:rPr lang="ru-RU" sz="1500" b="1" spc="-1" dirty="0">
                <a:solidFill>
                  <a:srgbClr val="000000"/>
                </a:solidFill>
                <a:latin typeface="PT Astra Serif"/>
              </a:rPr>
              <a:t>по защите от угроз украинского национализма и коллективного Запада.</a:t>
            </a:r>
            <a:endParaRPr lang="ru-RU" sz="1500" b="1" spc="-1" dirty="0"/>
          </a:p>
          <a:p>
            <a:pPr algn="ctr">
              <a:lnSpc>
                <a:spcPct val="100000"/>
              </a:lnSpc>
            </a:pPr>
            <a:endParaRPr lang="ru-RU" sz="1500" b="1" spc="-1" dirty="0"/>
          </a:p>
          <a:p>
            <a:pPr algn="ctr">
              <a:lnSpc>
                <a:spcPct val="100000"/>
              </a:lnSpc>
            </a:pPr>
            <a:r>
              <a:rPr lang="ru-RU" sz="1500" b="1" spc="-1" dirty="0">
                <a:solidFill>
                  <a:srgbClr val="000000"/>
                </a:solidFill>
                <a:latin typeface="PT Astra Serif"/>
              </a:rPr>
              <a:t>Для обеспечения защиты объектов края от действия БПЛА противника принято решение </a:t>
            </a:r>
            <a:endParaRPr lang="ru-RU" sz="1500" b="1" spc="-1" dirty="0"/>
          </a:p>
          <a:p>
            <a:pPr algn="ctr">
              <a:lnSpc>
                <a:spcPct val="100000"/>
              </a:lnSpc>
            </a:pPr>
            <a:r>
              <a:rPr lang="ru-RU" sz="1500" b="1" spc="-1" dirty="0">
                <a:solidFill>
                  <a:srgbClr val="000000"/>
                </a:solidFill>
                <a:latin typeface="PT Astra Serif"/>
              </a:rPr>
              <a:t>о создании мобильных огневых групп (МОГ) </a:t>
            </a:r>
            <a:endParaRPr lang="ru-RU" sz="1500" b="1" spc="-1" dirty="0"/>
          </a:p>
          <a:p>
            <a:pPr algn="ctr">
              <a:lnSpc>
                <a:spcPct val="100000"/>
              </a:lnSpc>
            </a:pPr>
            <a:r>
              <a:rPr lang="ru-RU" sz="1500" b="1" spc="-1" dirty="0">
                <a:solidFill>
                  <a:srgbClr val="000000"/>
                </a:solidFill>
                <a:latin typeface="PT Astra Serif"/>
              </a:rPr>
              <a:t>в составе боевого армейского резерва страны.</a:t>
            </a:r>
            <a:endParaRPr lang="ru-RU" sz="1500" b="1" spc="-1" dirty="0"/>
          </a:p>
          <a:p>
            <a:pPr algn="ctr">
              <a:lnSpc>
                <a:spcPct val="100000"/>
              </a:lnSpc>
            </a:pPr>
            <a:endParaRPr lang="ru-RU" sz="1500" b="1" spc="-1" dirty="0"/>
          </a:p>
          <a:p>
            <a:pPr algn="ctr">
              <a:lnSpc>
                <a:spcPct val="100000"/>
              </a:lnSpc>
            </a:pPr>
            <a:r>
              <a:rPr lang="ru-RU" sz="1500" b="1" spc="-1" dirty="0">
                <a:solidFill>
                  <a:srgbClr val="000000"/>
                </a:solidFill>
                <a:latin typeface="PT Astra Serif"/>
              </a:rPr>
              <a:t>Вступая в резерв Вы примите участие в общем деле по уничтожению врагов нашего государства на территории своего края и не допущению их прихода к нам в дом.</a:t>
            </a:r>
            <a:endParaRPr lang="ru-RU" sz="1500" b="1" spc="-1" dirty="0"/>
          </a:p>
          <a:p>
            <a:pPr algn="ctr">
              <a:lnSpc>
                <a:spcPct val="100000"/>
              </a:lnSpc>
            </a:pPr>
            <a:endParaRPr lang="ru-RU" sz="1500" b="1" spc="-1" dirty="0"/>
          </a:p>
          <a:p>
            <a:pPr algn="ctr">
              <a:lnSpc>
                <a:spcPct val="100000"/>
              </a:lnSpc>
            </a:pPr>
            <a:r>
              <a:rPr lang="ru-RU" sz="1500" b="1" spc="-1" dirty="0">
                <a:solidFill>
                  <a:srgbClr val="000000"/>
                </a:solidFill>
                <a:latin typeface="PT Astra Serif"/>
              </a:rPr>
              <a:t>Решая вступить в резерв Вы продолжите дело Ваших дедов в годы Великой Отечественной войны по устранению угроз нашей государственности, строю и укладу нашей жизни, нашим городам, станицам, хуторам и селам, нашим семьям, родным и близким.</a:t>
            </a:r>
            <a:endParaRPr lang="ru-RU" sz="1500" b="1" spc="-1" dirty="0"/>
          </a:p>
        </p:txBody>
      </p:sp>
      <p:pic>
        <p:nvPicPr>
          <p:cNvPr id="41" name="Picture 36"/>
          <p:cNvPicPr/>
          <p:nvPr/>
        </p:nvPicPr>
        <p:blipFill>
          <a:blip r:embed="rId6" cstate="print"/>
          <a:stretch/>
        </p:blipFill>
        <p:spPr>
          <a:xfrm>
            <a:off x="8187480" y="1735200"/>
            <a:ext cx="3510720" cy="197784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 rot="10800000" flipV="1">
            <a:off x="343" y="0"/>
            <a:ext cx="11878920" cy="1735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2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CustomShape 2"/>
          <p:cNvSpPr/>
          <p:nvPr/>
        </p:nvSpPr>
        <p:spPr>
          <a:xfrm rot="10800000">
            <a:off x="343" y="6545200"/>
            <a:ext cx="11878920" cy="1735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2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" name="CustomShape 3"/>
          <p:cNvSpPr/>
          <p:nvPr/>
        </p:nvSpPr>
        <p:spPr>
          <a:xfrm>
            <a:off x="180000" y="406440"/>
            <a:ext cx="3598920" cy="82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ru-RU" sz="2700" b="1" strike="noStrike" spc="-1" dirty="0">
                <a:solidFill>
                  <a:srgbClr val="FFFFFF"/>
                </a:solidFill>
                <a:latin typeface="Arial Black"/>
                <a:ea typeface="DejaVu Sans"/>
              </a:rPr>
              <a:t>ДЕНЕЖНОЕ СОДЕРЖАНИЕ</a:t>
            </a:r>
            <a:endParaRPr lang="ru-RU" sz="2700" b="0" strike="noStrike" spc="-1" dirty="0">
              <a:latin typeface="Arial"/>
            </a:endParaRPr>
          </a:p>
        </p:txBody>
      </p:sp>
      <p:graphicFrame>
        <p:nvGraphicFramePr>
          <p:cNvPr id="52" name="Table 4"/>
          <p:cNvGraphicFramePr/>
          <p:nvPr/>
        </p:nvGraphicFramePr>
        <p:xfrm>
          <a:off x="180000" y="1584000"/>
          <a:ext cx="3600000" cy="2346960"/>
        </p:xfrm>
        <a:graphic>
          <a:graphicData uri="http://schemas.openxmlformats.org/drawingml/2006/table">
            <a:tbl>
              <a:tblPr/>
              <a:tblGrid>
                <a:gridCol w="36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61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900" b="1" strike="noStrike" spc="-1" dirty="0">
                          <a:solidFill>
                            <a:srgbClr val="FFFFFF"/>
                          </a:solidFill>
                          <a:latin typeface="MyriadPro-Bold"/>
                        </a:rPr>
                        <a:t>ЗА ПРЕБЫВАНИЕ </a:t>
                      </a:r>
                      <a:endParaRPr lang="ru-RU" sz="19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900" b="1" strike="noStrike" spc="-1" dirty="0">
                          <a:solidFill>
                            <a:srgbClr val="FFFFFF"/>
                          </a:solidFill>
                          <a:latin typeface="MyriadPro-Bold"/>
                        </a:rPr>
                        <a:t>В РЕЗЕРВЕ </a:t>
                      </a:r>
                      <a:endParaRPr lang="ru-RU" sz="19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FFFFFF"/>
                          </a:solidFill>
                          <a:latin typeface="MyriadPro-Bold"/>
                        </a:rPr>
                        <a:t>(ежемесячно, кроме периодов участия в военных сборах)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36000" marR="36000">
                    <a:lnL w="38160">
                      <a:solidFill>
                        <a:srgbClr val="FF0000"/>
                      </a:solidFill>
                    </a:lnL>
                    <a:lnR w="38160">
                      <a:solidFill>
                        <a:srgbClr val="FF0000"/>
                      </a:solidFill>
                    </a:lnR>
                    <a:lnT w="38160">
                      <a:solidFill>
                        <a:srgbClr val="FF0000"/>
                      </a:solidFill>
                    </a:lnT>
                    <a:lnB w="38160">
                      <a:solidFill>
                        <a:srgbClr val="FF0000"/>
                      </a:solidFill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252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b="1" strike="noStrike" spc="-24" dirty="0">
                          <a:solidFill>
                            <a:srgbClr val="181717"/>
                          </a:solidFill>
                          <a:latin typeface="Arial"/>
                        </a:rPr>
                        <a:t>рядовой: от </a:t>
                      </a:r>
                      <a:r>
                        <a:rPr lang="ru-RU" sz="1600" b="1" strike="noStrike" spc="-24" dirty="0">
                          <a:solidFill>
                            <a:srgbClr val="C00000"/>
                          </a:solidFill>
                          <a:latin typeface="Arial"/>
                        </a:rPr>
                        <a:t>2 700 </a:t>
                      </a:r>
                      <a:r>
                        <a:rPr lang="ru-RU" sz="1600" b="1" strike="noStrike" spc="-24" dirty="0">
                          <a:solidFill>
                            <a:srgbClr val="181717"/>
                          </a:solidFill>
                          <a:latin typeface="Arial"/>
                        </a:rPr>
                        <a:t>до </a:t>
                      </a:r>
                      <a:r>
                        <a:rPr lang="ru-RU" sz="1600" b="1" strike="noStrike" spc="-24" dirty="0">
                          <a:solidFill>
                            <a:srgbClr val="C00000"/>
                          </a:solidFill>
                          <a:latin typeface="Arial"/>
                        </a:rPr>
                        <a:t>3 200</a:t>
                      </a:r>
                      <a:r>
                        <a:rPr lang="ru-RU" sz="1600" b="1" strike="noStrike" spc="-24" dirty="0">
                          <a:solidFill>
                            <a:srgbClr val="181717"/>
                          </a:solidFill>
                          <a:latin typeface="Arial"/>
                        </a:rPr>
                        <a:t> руб.</a:t>
                      </a:r>
                      <a:endParaRPr lang="ru-RU" sz="16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b="1" strike="noStrike" spc="-24" dirty="0">
                          <a:solidFill>
                            <a:srgbClr val="181717"/>
                          </a:solidFill>
                          <a:latin typeface="Arial"/>
                        </a:rPr>
                        <a:t>сержант: от </a:t>
                      </a:r>
                      <a:r>
                        <a:rPr lang="ru-RU" sz="1600" b="1" strike="noStrike" spc="-24" dirty="0">
                          <a:solidFill>
                            <a:srgbClr val="C00000"/>
                          </a:solidFill>
                          <a:latin typeface="Arial"/>
                        </a:rPr>
                        <a:t>3 300</a:t>
                      </a:r>
                      <a:r>
                        <a:rPr lang="ru-RU" sz="1600" b="1" strike="noStrike" spc="-24" dirty="0">
                          <a:solidFill>
                            <a:srgbClr val="181717"/>
                          </a:solidFill>
                          <a:latin typeface="Arial"/>
                        </a:rPr>
                        <a:t> до </a:t>
                      </a:r>
                      <a:r>
                        <a:rPr lang="ru-RU" sz="1600" b="1" strike="noStrike" spc="-24" dirty="0">
                          <a:solidFill>
                            <a:srgbClr val="C00000"/>
                          </a:solidFill>
                          <a:latin typeface="Arial"/>
                        </a:rPr>
                        <a:t>4 500</a:t>
                      </a:r>
                      <a:r>
                        <a:rPr lang="ru-RU" sz="1600" b="1" strike="noStrike" spc="-24" dirty="0">
                          <a:solidFill>
                            <a:srgbClr val="181717"/>
                          </a:solidFill>
                          <a:latin typeface="Arial"/>
                        </a:rPr>
                        <a:t> руб.</a:t>
                      </a:r>
                      <a:endParaRPr lang="ru-RU" sz="16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b="1" strike="noStrike" spc="-24" dirty="0">
                          <a:solidFill>
                            <a:srgbClr val="181717"/>
                          </a:solidFill>
                          <a:latin typeface="Arial"/>
                        </a:rPr>
                        <a:t>офицер:  от </a:t>
                      </a:r>
                      <a:r>
                        <a:rPr lang="ru-RU" sz="1600" b="1" strike="noStrike" spc="-24" dirty="0">
                          <a:solidFill>
                            <a:srgbClr val="C00000"/>
                          </a:solidFill>
                          <a:latin typeface="Arial"/>
                        </a:rPr>
                        <a:t>5 000</a:t>
                      </a:r>
                      <a:r>
                        <a:rPr lang="ru-RU" sz="1600" b="1" strike="noStrike" spc="-24" dirty="0">
                          <a:solidFill>
                            <a:srgbClr val="181717"/>
                          </a:solidFill>
                          <a:latin typeface="Arial"/>
                        </a:rPr>
                        <a:t> до </a:t>
                      </a:r>
                      <a:r>
                        <a:rPr lang="ru-RU" sz="1600" b="1" strike="noStrike" spc="-24" dirty="0">
                          <a:solidFill>
                            <a:srgbClr val="C00000"/>
                          </a:solidFill>
                          <a:latin typeface="Arial"/>
                        </a:rPr>
                        <a:t>6 300</a:t>
                      </a:r>
                      <a:r>
                        <a:rPr lang="ru-RU" sz="1600" b="1" strike="noStrike" spc="-24" dirty="0">
                          <a:solidFill>
                            <a:srgbClr val="181717"/>
                          </a:solidFill>
                          <a:latin typeface="Arial"/>
                        </a:rPr>
                        <a:t> руб.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108000" marR="36000">
                    <a:lnL w="38160">
                      <a:solidFill>
                        <a:srgbClr val="FF0000"/>
                      </a:solidFill>
                    </a:lnL>
                    <a:lnR w="38160">
                      <a:solidFill>
                        <a:srgbClr val="FF0000"/>
                      </a:solidFill>
                    </a:lnR>
                    <a:lnT w="38160">
                      <a:solidFill>
                        <a:srgbClr val="FF0000"/>
                      </a:solidFill>
                    </a:lnT>
                    <a:lnB w="38160">
                      <a:solidFill>
                        <a:srgbClr val="FF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CustomShape 5"/>
          <p:cNvSpPr/>
          <p:nvPr/>
        </p:nvSpPr>
        <p:spPr>
          <a:xfrm>
            <a:off x="4114080" y="406440"/>
            <a:ext cx="3598920" cy="82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ru-RU" sz="2700" b="1" strike="noStrike" spc="-1">
                <a:solidFill>
                  <a:srgbClr val="BFBFBF"/>
                </a:solidFill>
                <a:latin typeface="Arial Black"/>
                <a:ea typeface="DejaVu Sans"/>
              </a:rPr>
              <a:t>ЛЬГОТЫ </a:t>
            </a:r>
            <a:endParaRPr lang="ru-RU" sz="27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700" b="1" strike="noStrike" spc="-1">
                <a:solidFill>
                  <a:srgbClr val="BFBFBF"/>
                </a:solidFill>
                <a:latin typeface="Arial Black"/>
                <a:ea typeface="DejaVu Sans"/>
              </a:rPr>
              <a:t>ГАРАНТИИ</a:t>
            </a:r>
            <a:endParaRPr lang="ru-RU" sz="2700" b="0" strike="noStrike" spc="-1">
              <a:latin typeface="Arial"/>
            </a:endParaRPr>
          </a:p>
        </p:txBody>
      </p:sp>
      <p:graphicFrame>
        <p:nvGraphicFramePr>
          <p:cNvPr id="54" name="Table 6"/>
          <p:cNvGraphicFramePr/>
          <p:nvPr/>
        </p:nvGraphicFramePr>
        <p:xfrm>
          <a:off x="4142520" y="1584000"/>
          <a:ext cx="3600000" cy="5226925"/>
        </p:xfrm>
        <a:graphic>
          <a:graphicData uri="http://schemas.openxmlformats.org/drawingml/2006/table">
            <a:tbl>
              <a:tblPr/>
              <a:tblGrid>
                <a:gridCol w="36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82240">
                <a:tc>
                  <a:txBody>
                    <a:bodyPr/>
                    <a:lstStyle/>
                    <a:p>
                      <a:pPr algn="ctr">
                        <a:lnSpc>
                          <a:spcPct val="98000"/>
                        </a:lnSpc>
                        <a:spcAft>
                          <a:spcPts val="300"/>
                        </a:spcAft>
                      </a:pPr>
                      <a:r>
                        <a:rPr lang="ru-RU" sz="1700" b="1" strike="noStrike" spc="-24" dirty="0">
                          <a:solidFill>
                            <a:srgbClr val="C00000"/>
                          </a:solidFill>
                          <a:latin typeface="Arial"/>
                        </a:rPr>
                        <a:t>СОХРАНЕНИЕ</a:t>
                      </a:r>
                      <a:endParaRPr lang="ru-RU" sz="17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98000"/>
                        </a:lnSpc>
                      </a:pPr>
                      <a:r>
                        <a:rPr lang="ru-RU" sz="1500" b="1" strike="noStrike" spc="-24" dirty="0">
                          <a:solidFill>
                            <a:srgbClr val="181717"/>
                          </a:solidFill>
                          <a:latin typeface="Arial"/>
                        </a:rPr>
                        <a:t>рабочего места и средней заработной платы на период участия в военных сборах (тренировочных занятиях)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36000" marR="54000">
                    <a:lnL w="38160">
                      <a:solidFill>
                        <a:srgbClr val="C55A11"/>
                      </a:solidFill>
                    </a:lnL>
                    <a:lnR w="38160">
                      <a:solidFill>
                        <a:srgbClr val="C55A11"/>
                      </a:solidFill>
                    </a:lnR>
                    <a:lnT w="38160">
                      <a:solidFill>
                        <a:srgbClr val="C55A11"/>
                      </a:solidFill>
                    </a:lnT>
                    <a:lnB w="38160">
                      <a:solidFill>
                        <a:srgbClr val="C55A1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1960">
                <a:tc>
                  <a:txBody>
                    <a:bodyPr/>
                    <a:lstStyle/>
                    <a:p>
                      <a:pPr algn="ctr">
                        <a:lnSpc>
                          <a:spcPct val="98000"/>
                        </a:lnSpc>
                        <a:spcAft>
                          <a:spcPts val="300"/>
                        </a:spcAft>
                      </a:pPr>
                      <a:r>
                        <a:rPr lang="ru-RU" sz="1700" b="1" strike="noStrike" spc="-24">
                          <a:solidFill>
                            <a:srgbClr val="C00000"/>
                          </a:solidFill>
                          <a:latin typeface="Arial"/>
                        </a:rPr>
                        <a:t>ОБЕСПЕЧЕНИЕ</a:t>
                      </a:r>
                      <a:endParaRPr lang="ru-RU" sz="17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98000"/>
                        </a:lnSpc>
                      </a:pPr>
                      <a:r>
                        <a:rPr lang="ru-RU" sz="1500" b="1" strike="noStrike" spc="-24">
                          <a:solidFill>
                            <a:srgbClr val="181717"/>
                          </a:solidFill>
                          <a:latin typeface="Arial"/>
                        </a:rPr>
                        <a:t>обмундированием на весь период </a:t>
                      </a:r>
                      <a:endParaRPr lang="ru-RU" sz="15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98000"/>
                        </a:lnSpc>
                        <a:spcAft>
                          <a:spcPts val="300"/>
                        </a:spcAft>
                      </a:pPr>
                      <a:r>
                        <a:rPr lang="ru-RU" sz="1500" b="1" strike="noStrike" spc="-24">
                          <a:solidFill>
                            <a:srgbClr val="181717"/>
                          </a:solidFill>
                          <a:latin typeface="Arial"/>
                        </a:rPr>
                        <a:t>пребывания в резерве;</a:t>
                      </a:r>
                      <a:endParaRPr lang="ru-RU" sz="15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98000"/>
                        </a:lnSpc>
                      </a:pPr>
                      <a:r>
                        <a:rPr lang="ru-RU" sz="1500" b="1" strike="noStrike" spc="-24">
                          <a:solidFill>
                            <a:srgbClr val="181717"/>
                          </a:solidFill>
                          <a:latin typeface="Arial"/>
                        </a:rPr>
                        <a:t>трехразовым питанием, </a:t>
                      </a:r>
                      <a:endParaRPr lang="ru-RU" sz="15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98000"/>
                        </a:lnSpc>
                      </a:pPr>
                      <a:r>
                        <a:rPr lang="ru-RU" sz="1500" b="1" strike="noStrike" spc="-24">
                          <a:solidFill>
                            <a:srgbClr val="181717"/>
                          </a:solidFill>
                          <a:latin typeface="Arial"/>
                        </a:rPr>
                        <a:t>врачебной помощью и лекарствами </a:t>
                      </a:r>
                      <a:endParaRPr lang="ru-RU" sz="15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98000"/>
                        </a:lnSpc>
                      </a:pPr>
                      <a:r>
                        <a:rPr lang="ru-RU" sz="1500" b="1" strike="noStrike" spc="-24">
                          <a:solidFill>
                            <a:srgbClr val="181717"/>
                          </a:solidFill>
                          <a:latin typeface="Arial"/>
                        </a:rPr>
                        <a:t>в период сборовых мероприятий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36000" marR="54000">
                    <a:lnL w="38160">
                      <a:solidFill>
                        <a:srgbClr val="C55A11"/>
                      </a:solidFill>
                    </a:lnL>
                    <a:lnR w="38160">
                      <a:solidFill>
                        <a:srgbClr val="C55A11"/>
                      </a:solidFill>
                    </a:lnR>
                    <a:lnT w="38160">
                      <a:solidFill>
                        <a:srgbClr val="C55A11"/>
                      </a:solidFill>
                    </a:lnT>
                    <a:lnB w="38160">
                      <a:solidFill>
                        <a:srgbClr val="C55A1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5200">
                <a:tc>
                  <a:txBody>
                    <a:bodyPr/>
                    <a:lstStyle/>
                    <a:p>
                      <a:pPr algn="ctr">
                        <a:lnSpc>
                          <a:spcPct val="98000"/>
                        </a:lnSpc>
                        <a:spcAft>
                          <a:spcPts val="300"/>
                        </a:spcAft>
                      </a:pPr>
                      <a:r>
                        <a:rPr lang="ru-RU" sz="1700" b="1" strike="noStrike" spc="-24">
                          <a:solidFill>
                            <a:srgbClr val="C00000"/>
                          </a:solidFill>
                          <a:latin typeface="Arial"/>
                        </a:rPr>
                        <a:t>СТРАХОВАНИЕ</a:t>
                      </a:r>
                      <a:endParaRPr lang="ru-RU" sz="17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98000"/>
                        </a:lnSpc>
                      </a:pPr>
                      <a:r>
                        <a:rPr lang="ru-RU" sz="1500" b="1" strike="noStrike" spc="-32">
                          <a:solidFill>
                            <a:srgbClr val="181717"/>
                          </a:solidFill>
                          <a:latin typeface="Arial"/>
                        </a:rPr>
                        <a:t>жизни и здоровья за счет средств федерального бюджета </a:t>
                      </a:r>
                      <a:endParaRPr lang="ru-RU" sz="15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98000"/>
                        </a:lnSpc>
                      </a:pPr>
                      <a:r>
                        <a:rPr lang="ru-RU" sz="1500" b="1" strike="noStrike" spc="-32">
                          <a:solidFill>
                            <a:srgbClr val="181717"/>
                          </a:solidFill>
                          <a:latin typeface="Arial"/>
                        </a:rPr>
                        <a:t>при исполнении обязанностей военной службы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36000" marR="54000">
                    <a:lnL w="38160">
                      <a:solidFill>
                        <a:srgbClr val="C55A11"/>
                      </a:solidFill>
                    </a:lnL>
                    <a:lnR w="38160">
                      <a:solidFill>
                        <a:srgbClr val="C55A11"/>
                      </a:solidFill>
                    </a:lnR>
                    <a:lnT w="38160">
                      <a:solidFill>
                        <a:srgbClr val="C55A11"/>
                      </a:solidFill>
                    </a:lnT>
                    <a:lnB w="38160">
                      <a:solidFill>
                        <a:srgbClr val="C55A1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0240">
                <a:tc>
                  <a:txBody>
                    <a:bodyPr/>
                    <a:lstStyle/>
                    <a:p>
                      <a:pPr algn="ctr">
                        <a:lnSpc>
                          <a:spcPct val="98000"/>
                        </a:lnSpc>
                        <a:spcAft>
                          <a:spcPts val="300"/>
                        </a:spcAft>
                      </a:pPr>
                      <a:r>
                        <a:rPr lang="ru-RU" sz="1700" b="1" strike="noStrike" spc="-24">
                          <a:solidFill>
                            <a:srgbClr val="C00000"/>
                          </a:solidFill>
                          <a:latin typeface="Arial"/>
                        </a:rPr>
                        <a:t>БЕСПЛАТНЫЙ ПРОЕЗД</a:t>
                      </a:r>
                      <a:endParaRPr lang="ru-RU" sz="17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98000"/>
                        </a:lnSpc>
                      </a:pPr>
                      <a:r>
                        <a:rPr lang="ru-RU" sz="1500" b="1" strike="noStrike" spc="-24">
                          <a:solidFill>
                            <a:srgbClr val="181717"/>
                          </a:solidFill>
                          <a:latin typeface="Arial"/>
                        </a:rPr>
                        <a:t>к месту проведения </a:t>
                      </a:r>
                      <a:endParaRPr lang="ru-RU" sz="15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98000"/>
                        </a:lnSpc>
                      </a:pPr>
                      <a:r>
                        <a:rPr lang="ru-RU" sz="1500" b="1" strike="noStrike" spc="-24">
                          <a:solidFill>
                            <a:srgbClr val="181717"/>
                          </a:solidFill>
                          <a:latin typeface="Arial"/>
                        </a:rPr>
                        <a:t>военных сборов и обратно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36000" marR="54000">
                    <a:lnL w="38160">
                      <a:solidFill>
                        <a:srgbClr val="C55A11"/>
                      </a:solidFill>
                    </a:lnL>
                    <a:lnR w="38160">
                      <a:solidFill>
                        <a:srgbClr val="C55A11"/>
                      </a:solidFill>
                    </a:lnR>
                    <a:lnT w="38160">
                      <a:solidFill>
                        <a:srgbClr val="C55A11"/>
                      </a:solidFill>
                    </a:lnT>
                    <a:lnB w="38160">
                      <a:solidFill>
                        <a:srgbClr val="C55A1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5" name="Picture 22"/>
          <p:cNvPicPr/>
          <p:nvPr/>
        </p:nvPicPr>
        <p:blipFill>
          <a:blip r:embed="rId2" cstate="print"/>
          <a:srcRect l="11150" r="-3791" b="25473"/>
          <a:stretch/>
        </p:blipFill>
        <p:spPr>
          <a:xfrm>
            <a:off x="3864220" y="6858760"/>
            <a:ext cx="4528800" cy="1421640"/>
          </a:xfrm>
          <a:prstGeom prst="rect">
            <a:avLst/>
          </a:prstGeom>
          <a:ln>
            <a:noFill/>
          </a:ln>
        </p:spPr>
      </p:pic>
      <p:graphicFrame>
        <p:nvGraphicFramePr>
          <p:cNvPr id="56" name="Table 7"/>
          <p:cNvGraphicFramePr/>
          <p:nvPr>
            <p:extLst>
              <p:ext uri="{D42A27DB-BD31-4B8C-83A1-F6EECF244321}">
                <p14:modId xmlns:p14="http://schemas.microsoft.com/office/powerpoint/2010/main" val="4146471710"/>
              </p:ext>
            </p:extLst>
          </p:nvPr>
        </p:nvGraphicFramePr>
        <p:xfrm>
          <a:off x="215280" y="4356223"/>
          <a:ext cx="3600000" cy="2346960"/>
        </p:xfrm>
        <a:graphic>
          <a:graphicData uri="http://schemas.openxmlformats.org/drawingml/2006/table">
            <a:tbl>
              <a:tblPr/>
              <a:tblGrid>
                <a:gridCol w="36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930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900" b="1" strike="noStrike" spc="-1" dirty="0">
                          <a:solidFill>
                            <a:srgbClr val="FFFFFF"/>
                          </a:solidFill>
                          <a:latin typeface="MyriadPro-Bold"/>
                        </a:rPr>
                        <a:t>ЗА УЧАСТИЕ </a:t>
                      </a:r>
                      <a:endParaRPr lang="ru-RU" sz="19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900" b="1" strike="noStrike" spc="-1" dirty="0">
                          <a:solidFill>
                            <a:srgbClr val="FFFFFF"/>
                          </a:solidFill>
                          <a:latin typeface="MyriadPro-Bold"/>
                        </a:rPr>
                        <a:t>В ВОЕННЫХ СБОРАХ</a:t>
                      </a:r>
                      <a:endParaRPr lang="ru-RU" sz="19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FFFFFF"/>
                          </a:solidFill>
                          <a:latin typeface="MyriadPro-Bold"/>
                        </a:rPr>
                        <a:t>(в зависимости от должности, за месяц нахождения на сборах)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36000" marR="36000">
                    <a:lnL w="38160">
                      <a:solidFill>
                        <a:srgbClr val="FF0000"/>
                      </a:solidFill>
                    </a:lnL>
                    <a:lnR w="38160">
                      <a:solidFill>
                        <a:srgbClr val="FF0000"/>
                      </a:solidFill>
                    </a:lnR>
                    <a:lnT w="38160">
                      <a:solidFill>
                        <a:srgbClr val="FF0000"/>
                      </a:solidFill>
                    </a:lnT>
                    <a:lnB w="38160">
                      <a:solidFill>
                        <a:srgbClr val="FF0000"/>
                      </a:solidFill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69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b="1" strike="noStrike" spc="-32">
                          <a:solidFill>
                            <a:srgbClr val="181717"/>
                          </a:solidFill>
                          <a:latin typeface="Arial"/>
                        </a:rPr>
                        <a:t>рядовой: от </a:t>
                      </a:r>
                      <a:r>
                        <a:rPr lang="ru-RU" sz="1600" b="1" strike="noStrike" spc="-32">
                          <a:solidFill>
                            <a:srgbClr val="C00000"/>
                          </a:solidFill>
                          <a:latin typeface="Arial"/>
                        </a:rPr>
                        <a:t>17 500</a:t>
                      </a:r>
                      <a:r>
                        <a:rPr lang="ru-RU" sz="1600" b="1" strike="noStrike" spc="-32">
                          <a:solidFill>
                            <a:srgbClr val="181717"/>
                          </a:solidFill>
                          <a:latin typeface="Arial"/>
                        </a:rPr>
                        <a:t> до </a:t>
                      </a:r>
                      <a:r>
                        <a:rPr lang="ru-RU" sz="1600" b="1" strike="noStrike" spc="-32">
                          <a:solidFill>
                            <a:srgbClr val="C00000"/>
                          </a:solidFill>
                          <a:latin typeface="Arial"/>
                        </a:rPr>
                        <a:t>26 300</a:t>
                      </a:r>
                      <a:r>
                        <a:rPr lang="ru-RU" sz="1600" b="1" strike="noStrike" spc="-32">
                          <a:solidFill>
                            <a:srgbClr val="181717"/>
                          </a:solidFill>
                          <a:latin typeface="Arial"/>
                        </a:rPr>
                        <a:t> руб.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b="1" strike="noStrike" spc="-32">
                          <a:solidFill>
                            <a:srgbClr val="181717"/>
                          </a:solidFill>
                          <a:latin typeface="Arial"/>
                        </a:rPr>
                        <a:t>сержант: от </a:t>
                      </a:r>
                      <a:r>
                        <a:rPr lang="ru-RU" sz="1600" b="1" strike="noStrike" spc="-32">
                          <a:solidFill>
                            <a:srgbClr val="C00000"/>
                          </a:solidFill>
                          <a:latin typeface="Arial"/>
                        </a:rPr>
                        <a:t>27 100</a:t>
                      </a:r>
                      <a:r>
                        <a:rPr lang="ru-RU" sz="1600" b="1" strike="noStrike" spc="-32">
                          <a:solidFill>
                            <a:srgbClr val="181717"/>
                          </a:solidFill>
                          <a:latin typeface="Arial"/>
                        </a:rPr>
                        <a:t> до </a:t>
                      </a:r>
                      <a:r>
                        <a:rPr lang="ru-RU" sz="1600" b="1" strike="noStrike" spc="-32">
                          <a:solidFill>
                            <a:srgbClr val="C00000"/>
                          </a:solidFill>
                          <a:latin typeface="Arial"/>
                        </a:rPr>
                        <a:t>36 900</a:t>
                      </a:r>
                      <a:r>
                        <a:rPr lang="ru-RU" sz="1600" b="1" strike="noStrike" spc="-32">
                          <a:solidFill>
                            <a:srgbClr val="181717"/>
                          </a:solidFill>
                          <a:latin typeface="Arial"/>
                        </a:rPr>
                        <a:t> руб.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b="1" strike="noStrike" spc="-32">
                          <a:solidFill>
                            <a:srgbClr val="181717"/>
                          </a:solidFill>
                          <a:latin typeface="Arial"/>
                        </a:rPr>
                        <a:t>офицер: от </a:t>
                      </a:r>
                      <a:r>
                        <a:rPr lang="ru-RU" sz="1600" b="1" strike="noStrike" spc="-32">
                          <a:solidFill>
                            <a:srgbClr val="C00000"/>
                          </a:solidFill>
                          <a:latin typeface="Arial"/>
                        </a:rPr>
                        <a:t>37 700</a:t>
                      </a:r>
                      <a:r>
                        <a:rPr lang="ru-RU" sz="1600" b="1" strike="noStrike" spc="-32">
                          <a:solidFill>
                            <a:srgbClr val="181717"/>
                          </a:solidFill>
                          <a:latin typeface="Arial"/>
                        </a:rPr>
                        <a:t> до </a:t>
                      </a:r>
                      <a:r>
                        <a:rPr lang="ru-RU" sz="1600" b="1" strike="noStrike" spc="-32">
                          <a:solidFill>
                            <a:srgbClr val="C00000"/>
                          </a:solidFill>
                          <a:latin typeface="Arial"/>
                        </a:rPr>
                        <a:t>51 900</a:t>
                      </a:r>
                      <a:r>
                        <a:rPr lang="ru-RU" sz="1600" b="1" strike="noStrike" spc="-32">
                          <a:solidFill>
                            <a:srgbClr val="181717"/>
                          </a:solidFill>
                          <a:latin typeface="Arial"/>
                        </a:rPr>
                        <a:t> руб.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36000" marR="36000">
                    <a:lnL w="38160">
                      <a:solidFill>
                        <a:srgbClr val="FF0000"/>
                      </a:solidFill>
                    </a:lnL>
                    <a:lnR w="38160">
                      <a:solidFill>
                        <a:srgbClr val="FF0000"/>
                      </a:solidFill>
                    </a:lnR>
                    <a:lnT w="38160">
                      <a:solidFill>
                        <a:srgbClr val="FF0000"/>
                      </a:solidFill>
                    </a:lnT>
                    <a:lnB w="38160">
                      <a:solidFill>
                        <a:srgbClr val="FF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7" name="CustomShape 8"/>
          <p:cNvSpPr/>
          <p:nvPr/>
        </p:nvSpPr>
        <p:spPr>
          <a:xfrm>
            <a:off x="8048160" y="406800"/>
            <a:ext cx="3598920" cy="82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ru-RU" sz="2700" b="1" strike="noStrike" spc="-1">
                <a:solidFill>
                  <a:srgbClr val="BFBFBF"/>
                </a:solidFill>
                <a:latin typeface="Arial Black"/>
                <a:ea typeface="DejaVu Sans"/>
              </a:rPr>
              <a:t>ТРЕБОВАНИЯ</a:t>
            </a:r>
            <a:r>
              <a:rPr lang="ru-RU" sz="2700" b="1" strike="noStrike" spc="-1">
                <a:solidFill>
                  <a:srgbClr val="BFBFBF"/>
                </a:solidFill>
                <a:latin typeface="Bookman Old Style"/>
                <a:ea typeface="DejaVu Sans"/>
              </a:rPr>
              <a:t> </a:t>
            </a:r>
            <a:endParaRPr lang="ru-RU" sz="27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700" b="1" strike="noStrike" spc="-1">
                <a:solidFill>
                  <a:srgbClr val="BFBFBF"/>
                </a:solidFill>
                <a:latin typeface="Arial Black"/>
                <a:ea typeface="DejaVu Sans"/>
              </a:rPr>
              <a:t>К КАНДИДАТАМ</a:t>
            </a:r>
            <a:endParaRPr lang="ru-RU" sz="2700" b="0" strike="noStrike" spc="-1">
              <a:latin typeface="Arial"/>
            </a:endParaRPr>
          </a:p>
        </p:txBody>
      </p:sp>
      <p:graphicFrame>
        <p:nvGraphicFramePr>
          <p:cNvPr id="58" name="Table 9"/>
          <p:cNvGraphicFramePr/>
          <p:nvPr>
            <p:extLst>
              <p:ext uri="{D42A27DB-BD31-4B8C-83A1-F6EECF244321}">
                <p14:modId xmlns:p14="http://schemas.microsoft.com/office/powerpoint/2010/main" val="1500378035"/>
              </p:ext>
            </p:extLst>
          </p:nvPr>
        </p:nvGraphicFramePr>
        <p:xfrm>
          <a:off x="8048160" y="1331888"/>
          <a:ext cx="3600000" cy="2637736"/>
        </p:xfrm>
        <a:graphic>
          <a:graphicData uri="http://schemas.openxmlformats.org/drawingml/2006/table">
            <a:tbl>
              <a:tblPr/>
              <a:tblGrid>
                <a:gridCol w="36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FFFFFF"/>
                          </a:solidFill>
                          <a:latin typeface="MyriadPro-Bold"/>
                        </a:rPr>
                        <a:t>ПО ВОЗРАСТУ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38160">
                      <a:solidFill>
                        <a:srgbClr val="2F5597"/>
                      </a:solidFill>
                    </a:lnL>
                    <a:lnR w="38160">
                      <a:solidFill>
                        <a:srgbClr val="2F5597"/>
                      </a:solidFill>
                    </a:lnR>
                    <a:lnT w="38160">
                      <a:solidFill>
                        <a:srgbClr val="2F5597"/>
                      </a:solidFill>
                    </a:lnT>
                    <a:lnB w="38160">
                      <a:solidFill>
                        <a:srgbClr val="2F5597"/>
                      </a:solidFill>
                    </a:lnB>
                    <a:solidFill>
                      <a:srgbClr val="2F5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920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800" b="1" strike="noStrike" spc="-24" dirty="0">
                          <a:solidFill>
                            <a:srgbClr val="181717"/>
                          </a:solidFill>
                          <a:latin typeface="Arial"/>
                        </a:rPr>
                        <a:t>прапорщики, 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800" b="1" strike="noStrike" spc="-24" dirty="0">
                          <a:solidFill>
                            <a:srgbClr val="181717"/>
                          </a:solidFill>
                          <a:latin typeface="Arial"/>
                        </a:rPr>
                        <a:t>сержанты и солдаты 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799"/>
                        </a:spcAft>
                      </a:pPr>
                      <a:r>
                        <a:rPr lang="ru-RU" sz="1800" b="1" strike="noStrike" spc="-24" dirty="0">
                          <a:solidFill>
                            <a:srgbClr val="181717"/>
                          </a:solidFill>
                          <a:latin typeface="Arial"/>
                        </a:rPr>
                        <a:t>до </a:t>
                      </a:r>
                      <a:r>
                        <a:rPr lang="ru-RU" sz="2000" b="1" strike="noStrike" spc="-24" dirty="0">
                          <a:solidFill>
                            <a:srgbClr val="C00000"/>
                          </a:solidFill>
                          <a:latin typeface="Arial"/>
                        </a:rPr>
                        <a:t>52</a:t>
                      </a:r>
                      <a:r>
                        <a:rPr lang="ru-RU" sz="1800" b="1" strike="noStrike" spc="-24" dirty="0">
                          <a:solidFill>
                            <a:srgbClr val="181717"/>
                          </a:solidFill>
                          <a:latin typeface="Arial"/>
                        </a:rPr>
                        <a:t> лет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800" b="1" strike="noStrike" spc="-24" dirty="0">
                          <a:solidFill>
                            <a:srgbClr val="181717"/>
                          </a:solidFill>
                          <a:latin typeface="Arial"/>
                        </a:rPr>
                        <a:t>младшие офицеры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799"/>
                        </a:spcAft>
                      </a:pPr>
                      <a:r>
                        <a:rPr lang="ru-RU" sz="2000" b="1" strike="noStrike" spc="-24" dirty="0">
                          <a:solidFill>
                            <a:srgbClr val="181717"/>
                          </a:solidFill>
                          <a:latin typeface="Arial"/>
                        </a:rPr>
                        <a:t> </a:t>
                      </a:r>
                      <a:r>
                        <a:rPr lang="ru-RU" sz="1800" b="1" strike="noStrike" spc="-24" dirty="0">
                          <a:solidFill>
                            <a:srgbClr val="181717"/>
                          </a:solidFill>
                          <a:latin typeface="Arial"/>
                        </a:rPr>
                        <a:t>до</a:t>
                      </a:r>
                      <a:r>
                        <a:rPr lang="ru-RU" sz="2000" b="1" strike="noStrike" spc="-24" dirty="0">
                          <a:solidFill>
                            <a:srgbClr val="181717"/>
                          </a:solidFill>
                          <a:latin typeface="Arial"/>
                        </a:rPr>
                        <a:t> </a:t>
                      </a:r>
                      <a:r>
                        <a:rPr lang="ru-RU" sz="2000" b="1" strike="noStrike" spc="-24" dirty="0">
                          <a:solidFill>
                            <a:srgbClr val="C00000"/>
                          </a:solidFill>
                          <a:latin typeface="Arial"/>
                        </a:rPr>
                        <a:t>57</a:t>
                      </a:r>
                      <a:r>
                        <a:rPr lang="ru-RU" sz="2000" b="1" strike="noStrike" spc="-24" dirty="0">
                          <a:solidFill>
                            <a:srgbClr val="181717"/>
                          </a:solidFill>
                          <a:latin typeface="Arial"/>
                        </a:rPr>
                        <a:t> </a:t>
                      </a:r>
                      <a:r>
                        <a:rPr lang="ru-RU" sz="1800" b="1" strike="noStrike" spc="-24" dirty="0">
                          <a:solidFill>
                            <a:srgbClr val="181717"/>
                          </a:solidFill>
                          <a:latin typeface="Arial"/>
                        </a:rPr>
                        <a:t>лет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800" b="1" strike="noStrike" spc="-24" dirty="0">
                          <a:solidFill>
                            <a:srgbClr val="181717"/>
                          </a:solidFill>
                          <a:latin typeface="Arial"/>
                        </a:rPr>
                        <a:t>старшие офицеры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2000" b="1" strike="noStrike" spc="-24" dirty="0">
                          <a:solidFill>
                            <a:srgbClr val="181717"/>
                          </a:solidFill>
                          <a:latin typeface="Arial"/>
                        </a:rPr>
                        <a:t> </a:t>
                      </a:r>
                      <a:r>
                        <a:rPr lang="ru-RU" sz="1800" b="1" strike="noStrike" spc="-24" dirty="0">
                          <a:solidFill>
                            <a:srgbClr val="181717"/>
                          </a:solidFill>
                          <a:latin typeface="Arial"/>
                        </a:rPr>
                        <a:t>до</a:t>
                      </a:r>
                      <a:r>
                        <a:rPr lang="ru-RU" sz="2000" b="1" strike="noStrike" spc="-24" dirty="0">
                          <a:solidFill>
                            <a:srgbClr val="181717"/>
                          </a:solidFill>
                          <a:latin typeface="Arial"/>
                        </a:rPr>
                        <a:t> </a:t>
                      </a:r>
                      <a:r>
                        <a:rPr lang="ru-RU" sz="2000" b="1" strike="noStrike" spc="-24" dirty="0">
                          <a:solidFill>
                            <a:srgbClr val="C00000"/>
                          </a:solidFill>
                          <a:latin typeface="Arial"/>
                        </a:rPr>
                        <a:t>62</a:t>
                      </a:r>
                      <a:r>
                        <a:rPr lang="ru-RU" sz="2000" b="1" strike="noStrike" spc="-24" dirty="0">
                          <a:solidFill>
                            <a:srgbClr val="181717"/>
                          </a:solidFill>
                          <a:latin typeface="Arial"/>
                        </a:rPr>
                        <a:t> </a:t>
                      </a:r>
                      <a:r>
                        <a:rPr lang="ru-RU" sz="1800" b="1" strike="noStrike" spc="-24" dirty="0">
                          <a:solidFill>
                            <a:srgbClr val="181717"/>
                          </a:solidFill>
                          <a:latin typeface="Arial"/>
                        </a:rPr>
                        <a:t>лет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0" marR="36000">
                    <a:lnL w="38160">
                      <a:solidFill>
                        <a:srgbClr val="2F5597"/>
                      </a:solidFill>
                    </a:lnL>
                    <a:lnR w="38160">
                      <a:solidFill>
                        <a:srgbClr val="2F5597"/>
                      </a:solidFill>
                    </a:lnR>
                    <a:lnT w="38160">
                      <a:solidFill>
                        <a:srgbClr val="2F5597"/>
                      </a:solidFill>
                    </a:lnT>
                    <a:lnB w="38160">
                      <a:solidFill>
                        <a:srgbClr val="2F5597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9" name="Table 10"/>
          <p:cNvGraphicFramePr/>
          <p:nvPr/>
        </p:nvGraphicFramePr>
        <p:xfrm>
          <a:off x="8084520" y="4281840"/>
          <a:ext cx="3600000" cy="3409551"/>
        </p:xfrm>
        <a:graphic>
          <a:graphicData uri="http://schemas.openxmlformats.org/drawingml/2006/table">
            <a:tbl>
              <a:tblPr/>
              <a:tblGrid>
                <a:gridCol w="36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4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FFFFFF"/>
                          </a:solidFill>
                          <a:latin typeface="MyriadPro-Bold"/>
                        </a:rPr>
                        <a:t>ПО ЗДОРОВЬЮ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38160">
                      <a:solidFill>
                        <a:srgbClr val="2F5597"/>
                      </a:solidFill>
                    </a:lnL>
                    <a:lnR w="38160">
                      <a:solidFill>
                        <a:srgbClr val="2F5597"/>
                      </a:solidFill>
                    </a:lnR>
                    <a:lnT w="38160">
                      <a:solidFill>
                        <a:srgbClr val="2F5597"/>
                      </a:solidFill>
                    </a:lnT>
                    <a:lnB w="38160">
                      <a:solidFill>
                        <a:srgbClr val="2F5597"/>
                      </a:solidFill>
                    </a:lnB>
                    <a:solidFill>
                      <a:srgbClr val="2F5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120">
                <a:tc>
                  <a:txBody>
                    <a:bodyPr/>
                    <a:lstStyle/>
                    <a:p>
                      <a:pPr algn="ctr">
                        <a:lnSpc>
                          <a:spcPct val="98000"/>
                        </a:lnSpc>
                      </a:pPr>
                      <a:r>
                        <a:rPr lang="ru-RU" sz="2000" b="1" strike="noStrike" spc="-24" dirty="0">
                          <a:solidFill>
                            <a:srgbClr val="C00000"/>
                          </a:solidFill>
                          <a:latin typeface="Arial"/>
                        </a:rPr>
                        <a:t>категория</a:t>
                      </a:r>
                      <a:r>
                        <a:rPr lang="ru-RU" sz="1800" b="1" strike="noStrike" spc="-24" dirty="0">
                          <a:solidFill>
                            <a:srgbClr val="181717"/>
                          </a:solidFill>
                          <a:latin typeface="Arial"/>
                        </a:rPr>
                        <a:t> </a:t>
                      </a:r>
                      <a:r>
                        <a:rPr lang="ru-RU" sz="2000" b="1" strike="noStrike" spc="-24" dirty="0">
                          <a:solidFill>
                            <a:srgbClr val="C00000"/>
                          </a:solidFill>
                          <a:latin typeface="Arial"/>
                        </a:rPr>
                        <a:t>А</a:t>
                      </a:r>
                      <a:endParaRPr lang="ru-RU" sz="20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98000"/>
                        </a:lnSpc>
                        <a:spcAft>
                          <a:spcPts val="799"/>
                        </a:spcAft>
                      </a:pPr>
                      <a:r>
                        <a:rPr lang="ru-RU" sz="1800" b="1" strike="noStrike" spc="-24" dirty="0">
                          <a:solidFill>
                            <a:srgbClr val="181717"/>
                          </a:solidFill>
                          <a:latin typeface="Arial"/>
                        </a:rPr>
                        <a:t>годен к военной службе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98000"/>
                        </a:lnSpc>
                      </a:pPr>
                      <a:r>
                        <a:rPr lang="ru-RU" sz="2000" b="1" strike="noStrike" spc="-24" dirty="0">
                          <a:solidFill>
                            <a:srgbClr val="C00000"/>
                          </a:solidFill>
                          <a:latin typeface="Arial"/>
                        </a:rPr>
                        <a:t>категория</a:t>
                      </a:r>
                      <a:r>
                        <a:rPr lang="ru-RU" sz="1800" b="1" strike="noStrike" spc="-24" dirty="0">
                          <a:solidFill>
                            <a:srgbClr val="181717"/>
                          </a:solidFill>
                          <a:latin typeface="Arial"/>
                        </a:rPr>
                        <a:t> </a:t>
                      </a:r>
                      <a:r>
                        <a:rPr lang="ru-RU" sz="2000" b="1" strike="noStrike" spc="-24" dirty="0">
                          <a:solidFill>
                            <a:srgbClr val="C00000"/>
                          </a:solidFill>
                          <a:latin typeface="Arial"/>
                        </a:rPr>
                        <a:t>Б</a:t>
                      </a:r>
                      <a:endParaRPr lang="ru-RU" sz="20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98000"/>
                        </a:lnSpc>
                      </a:pPr>
                      <a:r>
                        <a:rPr lang="ru-RU" sz="1800" b="1" strike="noStrike" spc="-24" dirty="0">
                          <a:solidFill>
                            <a:srgbClr val="181717"/>
                          </a:solidFill>
                          <a:latin typeface="Arial"/>
                        </a:rPr>
                        <a:t>годен к военной службе 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98000"/>
                        </a:lnSpc>
                      </a:pPr>
                      <a:r>
                        <a:rPr lang="ru-RU" sz="1800" b="1" strike="noStrike" spc="-24" dirty="0">
                          <a:solidFill>
                            <a:srgbClr val="181717"/>
                          </a:solidFill>
                          <a:latin typeface="Arial"/>
                        </a:rPr>
                        <a:t>с незначительными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98000"/>
                        </a:lnSpc>
                      </a:pPr>
                      <a:r>
                        <a:rPr lang="ru-RU" sz="1800" b="1" strike="noStrike" spc="-24" dirty="0">
                          <a:solidFill>
                            <a:srgbClr val="181717"/>
                          </a:solidFill>
                          <a:latin typeface="Arial"/>
                        </a:rPr>
                        <a:t>ограничениями 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98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800" b="1" strike="noStrike" spc="-24" dirty="0">
                          <a:solidFill>
                            <a:srgbClr val="181717"/>
                          </a:solidFill>
                          <a:latin typeface="Arial"/>
                          <a:ea typeface="Times New Roman"/>
                        </a:rPr>
                        <a:t>            </a:t>
                      </a:r>
                      <a:r>
                        <a:rPr lang="ru-RU" sz="2000" b="1" strike="noStrike" spc="-24" dirty="0">
                          <a:solidFill>
                            <a:srgbClr val="181717"/>
                          </a:solidFill>
                          <a:latin typeface="Arial"/>
                          <a:ea typeface="Times New Roman"/>
                        </a:rPr>
                        <a:t>    </a:t>
                      </a:r>
                      <a:r>
                        <a:rPr lang="ru-RU" sz="2000" b="1" strike="noStrike" spc="-24" dirty="0">
                          <a:solidFill>
                            <a:srgbClr val="CE181E"/>
                          </a:solidFill>
                          <a:latin typeface="Arial"/>
                          <a:ea typeface="Times New Roman"/>
                        </a:rPr>
                        <a:t>категория  В </a:t>
                      </a:r>
                      <a:endParaRPr lang="ru-RU" sz="2000" b="0" strike="noStrike" spc="-15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800" b="1" strike="noStrike" spc="-24" dirty="0">
                          <a:solidFill>
                            <a:srgbClr val="181717"/>
                          </a:solidFill>
                          <a:latin typeface="Arial"/>
                          <a:ea typeface="Times New Roman"/>
                        </a:rPr>
                        <a:t>      Ограниченно годен к</a:t>
                      </a:r>
                      <a:endParaRPr lang="ru-RU" sz="1800" b="0" strike="noStrike" spc="-15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800" b="1" strike="noStrike" spc="-24" dirty="0">
                          <a:solidFill>
                            <a:srgbClr val="181717"/>
                          </a:solidFill>
                          <a:latin typeface="Arial"/>
                          <a:ea typeface="Times New Roman"/>
                        </a:rPr>
                        <a:t>          военной службе;</a:t>
                      </a:r>
                      <a:endParaRPr lang="ru-RU" sz="1800" b="0" strike="noStrike" spc="-15" dirty="0">
                        <a:latin typeface="Times New Roman"/>
                        <a:ea typeface="Times New Roman"/>
                      </a:endParaRPr>
                    </a:p>
                  </a:txBody>
                  <a:tcPr marL="36000" marR="36000">
                    <a:lnL w="38160">
                      <a:solidFill>
                        <a:srgbClr val="2F5597"/>
                      </a:solidFill>
                    </a:lnL>
                    <a:lnR w="38160">
                      <a:solidFill>
                        <a:srgbClr val="2F5597"/>
                      </a:solidFill>
                    </a:lnR>
                    <a:lnT w="38160">
                      <a:solidFill>
                        <a:srgbClr val="2F5597"/>
                      </a:solidFill>
                    </a:lnT>
                    <a:lnB w="38160">
                      <a:solidFill>
                        <a:srgbClr val="2F5597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0" name="Picture 8"/>
          <p:cNvPicPr/>
          <p:nvPr/>
        </p:nvPicPr>
        <p:blipFill>
          <a:blip r:embed="rId3" cstate="print"/>
          <a:srcRect l="18430" r="-594" b="37130"/>
          <a:stretch/>
        </p:blipFill>
        <p:spPr>
          <a:xfrm>
            <a:off x="-1440" y="6240240"/>
            <a:ext cx="4084920" cy="2039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1344</TotalTime>
  <Words>365</Words>
  <Application>Microsoft Office PowerPoint</Application>
  <PresentationFormat>Произвольный</PresentationFormat>
  <Paragraphs>74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12" baseType="lpstr">
      <vt:lpstr>Arial</vt:lpstr>
      <vt:lpstr>Arial Black</vt:lpstr>
      <vt:lpstr>Bookman Old Style</vt:lpstr>
      <vt:lpstr>MyriadPro-Bold</vt:lpstr>
      <vt:lpstr>PT Astra Sans</vt:lpstr>
      <vt:lpstr>PT Astra Serif</vt:lpstr>
      <vt:lpstr>Symbol</vt:lpstr>
      <vt:lpstr>Times New Roman</vt:lpstr>
      <vt:lpstr>Wingdings</vt:lpstr>
      <vt:lpstr>Office Theme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Мариничев Александр Николаевич</dc:creator>
  <cp:lastModifiedBy>Инна Рябченко</cp:lastModifiedBy>
  <cp:revision>149</cp:revision>
  <cp:lastPrinted>2025-05-28T10:38:10Z</cp:lastPrinted>
  <dcterms:created xsi:type="dcterms:W3CDTF">2021-07-14T05:01:48Z</dcterms:created>
  <dcterms:modified xsi:type="dcterms:W3CDTF">2025-06-09T11:14:02Z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</vt:i4>
  </property>
</Properties>
</file>